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png" ContentType="image/png"/>
  <Default Extension="jpg" ContentType="image/jpeg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core-properties" Target="docProps/core.xml"/><Relationship Id="rId3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22"/>
  </p:notesMasterIdLst>
  <p:handoutMasterIdLst>
    <p:handoutMasterId r:id="rId23"/>
  </p:handoutMasterIdLst>
  <p:sldIdLst>
    <p:sldId id="257" r:id="rId2"/>
    <p:sldId id="310" r:id="rId3"/>
    <p:sldId id="267" r:id="rId4"/>
    <p:sldId id="304" r:id="rId5"/>
    <p:sldId id="315" r:id="rId6"/>
    <p:sldId id="322" r:id="rId7"/>
    <p:sldId id="284" r:id="rId8"/>
    <p:sldId id="301" r:id="rId9"/>
    <p:sldId id="316" r:id="rId10"/>
    <p:sldId id="307" r:id="rId11"/>
    <p:sldId id="309" r:id="rId12"/>
    <p:sldId id="318" r:id="rId13"/>
    <p:sldId id="306" r:id="rId14"/>
    <p:sldId id="319" r:id="rId15"/>
    <p:sldId id="288" r:id="rId16"/>
    <p:sldId id="291" r:id="rId17"/>
    <p:sldId id="293" r:id="rId18"/>
    <p:sldId id="271" r:id="rId19"/>
    <p:sldId id="272" r:id="rId20"/>
    <p:sldId id="313" r:id="rId21"/>
  </p:sldIdLst>
  <p:sldSz cx="9906000" cy="6858000" type="A4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clrMode="bw" scaleToFitPaper="1"/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 snapToObjects="1">
      <p:cViewPr varScale="1">
        <p:scale>
          <a:sx n="67" d="100"/>
          <a:sy n="67" d="100"/>
        </p:scale>
        <p:origin x="-696" y="-104"/>
      </p:cViewPr>
      <p:guideLst>
        <p:guide orient="horz" pos="2160"/>
        <p:guide pos="312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notesMaster" Target="notesMasters/notesMaster1.xml"/><Relationship Id="rId23" Type="http://schemas.openxmlformats.org/officeDocument/2006/relationships/handoutMaster" Target="handoutMasters/handoutMaster1.xml"/><Relationship Id="rId24" Type="http://schemas.openxmlformats.org/officeDocument/2006/relationships/printerSettings" Target="printerSettings/printerSettings1.bin"/><Relationship Id="rId25" Type="http://schemas.openxmlformats.org/officeDocument/2006/relationships/presProps" Target="presProps.xml"/><Relationship Id="rId26" Type="http://schemas.openxmlformats.org/officeDocument/2006/relationships/viewProps" Target="viewProps.xml"/><Relationship Id="rId27" Type="http://schemas.openxmlformats.org/officeDocument/2006/relationships/theme" Target="theme/theme1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57652C8-AF2B-964F-B0DD-AA40AF2AA5BB}" type="datetimeFigureOut">
              <a:rPr lang="en-US" smtClean="0"/>
              <a:t>18/09/16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103DF34-9457-D546-9695-013E3E390244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52630087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DED234C-BC5F-3342-93C8-8D0C82095E0E}" type="datetimeFigureOut">
              <a:rPr lang="en-US" smtClean="0"/>
              <a:t>18/09/16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954088" y="685800"/>
            <a:ext cx="4951412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363A9FD-9D8C-A64F-B6E6-A0D230CDACC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583374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9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2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3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954088" y="685800"/>
            <a:ext cx="4951412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63A9FD-9D8C-A64F-B6E6-A0D230CDACCA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9229753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63A9FD-9D8C-A64F-B6E6-A0D230CDACCA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706665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954088" y="685800"/>
            <a:ext cx="4951412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63A9FD-9D8C-A64F-B6E6-A0D230CDACCA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1729105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954088" y="685800"/>
            <a:ext cx="4951412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63A9FD-9D8C-A64F-B6E6-A0D230CDACCA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4018983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954088" y="685800"/>
            <a:ext cx="4951412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63A9FD-9D8C-A64F-B6E6-A0D230CDACCA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4018983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954088" y="685800"/>
            <a:ext cx="4951412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63A9FD-9D8C-A64F-B6E6-A0D230CDACCA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6864135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954088" y="685800"/>
            <a:ext cx="4951412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63A9FD-9D8C-A64F-B6E6-A0D230CDACCA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3607980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954088" y="685800"/>
            <a:ext cx="4951412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;</a:t>
            </a:r>
          </a:p>
          <a:p>
            <a:endParaRPr lang="en-US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pPr marL="0" marR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baseline="0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63A9FD-9D8C-A64F-B6E6-A0D230CDACCA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5142340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63A9FD-9D8C-A64F-B6E6-A0D230CDACCA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0838875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954088" y="685800"/>
            <a:ext cx="4951412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63A9FD-9D8C-A64F-B6E6-A0D230CDACCA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3607980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954088" y="685800"/>
            <a:ext cx="4951412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63A9FD-9D8C-A64F-B6E6-A0D230CDACCA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3607980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954088" y="685800"/>
            <a:ext cx="4951412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63A9FD-9D8C-A64F-B6E6-A0D230CDACCA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360798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42950" y="2130430"/>
            <a:ext cx="8420100" cy="1470025"/>
          </a:xfrm>
        </p:spPr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85900" y="3886200"/>
            <a:ext cx="69342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GB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23D8C-C9CE-7747-9A3E-17744C4A119C}" type="datetimeFigureOut">
              <a:rPr lang="en-US" smtClean="0"/>
              <a:t>18/09/16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23682-0F58-FC43-8408-F48E7EE8008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9708124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23D8C-C9CE-7747-9A3E-17744C4A119C}" type="datetimeFigureOut">
              <a:rPr lang="en-US" smtClean="0"/>
              <a:t>18/09/16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23682-0F58-FC43-8408-F48E7EE8008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8883377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82506" y="4406903"/>
            <a:ext cx="84201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82506" y="2906718"/>
            <a:ext cx="84201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23D8C-C9CE-7747-9A3E-17744C4A119C}" type="datetimeFigureOut">
              <a:rPr lang="en-US" smtClean="0"/>
              <a:t>18/09/16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23682-0F58-FC43-8408-F48E7EE8008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5607507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95300" y="1600205"/>
            <a:ext cx="437515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35550" y="1600205"/>
            <a:ext cx="437515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23D8C-C9CE-7747-9A3E-17744C4A119C}" type="datetimeFigureOut">
              <a:rPr lang="en-US" smtClean="0"/>
              <a:t>18/09/16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23682-0F58-FC43-8408-F48E7EE8008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15708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95302" y="1535113"/>
            <a:ext cx="437687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95302" y="2174875"/>
            <a:ext cx="437687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32114" y="1535113"/>
            <a:ext cx="437859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32114" y="2174875"/>
            <a:ext cx="437859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23D8C-C9CE-7747-9A3E-17744C4A119C}" type="datetimeFigureOut">
              <a:rPr lang="en-US" smtClean="0"/>
              <a:t>18/09/16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23682-0F58-FC43-8408-F48E7EE8008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581544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23D8C-C9CE-7747-9A3E-17744C4A119C}" type="datetimeFigureOut">
              <a:rPr lang="en-US" smtClean="0"/>
              <a:t>18/09/16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23682-0F58-FC43-8408-F48E7EE8008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3386696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23D8C-C9CE-7747-9A3E-17744C4A119C}" type="datetimeFigureOut">
              <a:rPr lang="en-US" smtClean="0"/>
              <a:t>18/09/16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23682-0F58-FC43-8408-F48E7EE8008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906011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4" y="273050"/>
            <a:ext cx="3259006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72974" y="273055"/>
            <a:ext cx="553773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95304" y="1435103"/>
            <a:ext cx="3259006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23D8C-C9CE-7747-9A3E-17744C4A119C}" type="datetimeFigureOut">
              <a:rPr lang="en-US" smtClean="0"/>
              <a:t>18/09/16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23682-0F58-FC43-8408-F48E7EE8008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8765948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41645" y="4800601"/>
            <a:ext cx="59436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941645" y="612775"/>
            <a:ext cx="59436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941645" y="5367339"/>
            <a:ext cx="59436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23D8C-C9CE-7747-9A3E-17744C4A119C}" type="datetimeFigureOut">
              <a:rPr lang="en-US" smtClean="0"/>
              <a:t>18/09/16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23682-0F58-FC43-8408-F48E7EE8008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733960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23D8C-C9CE-7747-9A3E-17744C4A119C}" type="datetimeFigureOut">
              <a:rPr lang="en-US" smtClean="0"/>
              <a:t>18/09/16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23682-0F58-FC43-8408-F48E7EE8008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1028492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181850" y="274643"/>
            <a:ext cx="2228850" cy="5851525"/>
          </a:xfrm>
        </p:spPr>
        <p:txBody>
          <a:bodyPr vert="eaVert"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95300" y="274643"/>
            <a:ext cx="6521450" cy="5851525"/>
          </a:xfrm>
        </p:spPr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0423D8C-C9CE-7747-9A3E-17744C4A119C}" type="datetimeFigureOut">
              <a:rPr lang="en-US" smtClean="0"/>
              <a:t>18/09/16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B23682-0F58-FC43-8408-F48E7EE8008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854387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3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3">
            <a:alphaModFix amt="30000"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95300" y="274638"/>
            <a:ext cx="89154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95300" y="1600205"/>
            <a:ext cx="89154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95300" y="6356355"/>
            <a:ext cx="2311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0423D8C-C9CE-7747-9A3E-17744C4A119C}" type="datetimeFigureOut">
              <a:rPr lang="en-US" smtClean="0"/>
              <a:t>18/09/16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384550" y="6356355"/>
            <a:ext cx="31369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099300" y="6356355"/>
            <a:ext cx="2311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6B23682-0F58-FC43-8408-F48E7EE8008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9241179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2.jp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3.pn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.pn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Relationship Id="rId3" Type="http://schemas.openxmlformats.org/officeDocument/2006/relationships/hyperlink" Target="http://faitobooks.co.uk/links" TargetMode="Externa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5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4" Type="http://schemas.openxmlformats.org/officeDocument/2006/relationships/image" Target="../media/image7.png"/><Relationship Id="rId5" Type="http://schemas.openxmlformats.org/officeDocument/2006/relationships/image" Target="../media/image8.png"/><Relationship Id="rId6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Relationship Id="rId3" Type="http://schemas.openxmlformats.org/officeDocument/2006/relationships/image" Target="../media/image10.png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Relationship Id="rId3" Type="http://schemas.openxmlformats.org/officeDocument/2006/relationships/image" Target="../media/image11.jp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Relationship Id="rId3" Type="http://schemas.openxmlformats.org/officeDocument/2006/relationships/image" Target="../media/image12.jpeg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2.xml"/><Relationship Id="rId3" Type="http://schemas.openxmlformats.org/officeDocument/2006/relationships/image" Target="../media/image11.jpg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274638"/>
            <a:ext cx="8915400" cy="891414"/>
          </a:xfrm>
        </p:spPr>
        <p:txBody>
          <a:bodyPr/>
          <a:lstStyle/>
          <a:p>
            <a:r>
              <a:rPr lang="en-US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Who Am I?</a:t>
            </a:r>
            <a:endParaRPr lang="en-US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43573" y="1417641"/>
            <a:ext cx="5413465" cy="5065615"/>
          </a:xfrm>
        </p:spPr>
        <p:txBody>
          <a:bodyPr>
            <a:normAutofit fontScale="92500" lnSpcReduction="10000"/>
          </a:bodyPr>
          <a:lstStyle/>
          <a:p>
            <a:pPr>
              <a:lnSpc>
                <a:spcPct val="120000"/>
              </a:lnSpc>
              <a:spcBef>
                <a:spcPts val="0"/>
              </a:spcBef>
              <a:spcAft>
                <a:spcPts val="1200"/>
              </a:spcAft>
            </a:pPr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Doctor</a:t>
            </a:r>
          </a:p>
          <a:p>
            <a:pPr marL="742050" lvl="1">
              <a:lnSpc>
                <a:spcPct val="110000"/>
              </a:lnSpc>
              <a:spcBef>
                <a:spcPts val="0"/>
              </a:spcBef>
              <a:spcAft>
                <a:spcPts val="600"/>
              </a:spcAft>
            </a:pPr>
            <a:r>
              <a:rPr lang="en-US" sz="3200" dirty="0" err="1" smtClean="0">
                <a:solidFill>
                  <a:srgbClr val="0000FF"/>
                </a:solidFill>
                <a:latin typeface="Baskerville Old Face"/>
                <a:cs typeface="Baskerville Old Face"/>
              </a:rPr>
              <a:t>Paediatrician</a:t>
            </a:r>
            <a:endParaRPr lang="en-US" sz="3200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marL="742050" lvl="1">
              <a:lnSpc>
                <a:spcPct val="110000"/>
              </a:lnSpc>
              <a:spcBef>
                <a:spcPts val="0"/>
              </a:spcBef>
              <a:spcAft>
                <a:spcPts val="600"/>
              </a:spcAft>
            </a:pPr>
            <a:r>
              <a:rPr lang="en-US" sz="3200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Medicines Research</a:t>
            </a:r>
          </a:p>
          <a:p>
            <a:pPr marL="342000">
              <a:lnSpc>
                <a:spcPct val="120000"/>
              </a:lnSpc>
              <a:spcBef>
                <a:spcPts val="0"/>
              </a:spcBef>
              <a:spcAft>
                <a:spcPts val="1200"/>
              </a:spcAft>
            </a:pPr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Breast cancer veteran</a:t>
            </a:r>
          </a:p>
          <a:p>
            <a:pPr marL="342000">
              <a:lnSpc>
                <a:spcPct val="120000"/>
              </a:lnSpc>
              <a:spcBef>
                <a:spcPts val="0"/>
              </a:spcBef>
              <a:spcAft>
                <a:spcPts val="1200"/>
              </a:spcAft>
            </a:pPr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Author of a prize-winning cancer book </a:t>
            </a:r>
          </a:p>
          <a:p>
            <a:pPr marL="342000">
              <a:lnSpc>
                <a:spcPct val="120000"/>
              </a:lnSpc>
              <a:spcBef>
                <a:spcPts val="0"/>
              </a:spcBef>
              <a:spcAft>
                <a:spcPts val="1200"/>
              </a:spcAft>
            </a:pPr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Medical correspondent for Frost Magazine</a:t>
            </a:r>
          </a:p>
          <a:p>
            <a:pPr marL="342000" indent="0">
              <a:spcBef>
                <a:spcPts val="3168"/>
              </a:spcBef>
              <a:spcAft>
                <a:spcPts val="1200"/>
              </a:spcAft>
              <a:buNone/>
            </a:pPr>
            <a:endParaRPr lang="en-US" dirty="0">
              <a:solidFill>
                <a:srgbClr val="0000FF"/>
              </a:solidFill>
              <a:latin typeface="Baskerville Old Face"/>
              <a:cs typeface="Baskerville Old Face"/>
            </a:endParaRPr>
          </a:p>
        </p:txBody>
      </p:sp>
      <p:pic>
        <p:nvPicPr>
          <p:cNvPr id="5" name="Picture 4" descr="kindleFINAL_BOOK_COVER(digital)8.06.2016hires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045233" y="2142055"/>
            <a:ext cx="5522891" cy="357088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0179746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274640"/>
            <a:ext cx="8915400" cy="929533"/>
          </a:xfrm>
        </p:spPr>
        <p:txBody>
          <a:bodyPr>
            <a:normAutofit/>
          </a:bodyPr>
          <a:lstStyle/>
          <a:p>
            <a:r>
              <a:rPr lang="en-US" sz="3600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How Breast Cancer was for me?</a:t>
            </a:r>
            <a:endParaRPr lang="en-US" sz="3600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70627" y="1336135"/>
            <a:ext cx="9140073" cy="5323942"/>
          </a:xfrm>
        </p:spPr>
        <p:txBody>
          <a:bodyPr>
            <a:normAutofit/>
          </a:bodyPr>
          <a:lstStyle/>
          <a:p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Delayed seeing GP</a:t>
            </a:r>
          </a:p>
          <a:p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Went to hospital alone</a:t>
            </a:r>
          </a:p>
          <a:p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Assumed I was going to die /I’d be left with no breast / I wasn’t entitled to the best cosmetic surgery</a:t>
            </a:r>
          </a:p>
          <a:p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Delayed telling people/</a:t>
            </a:r>
            <a:r>
              <a:rPr lang="en-US" dirty="0" err="1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Minimised</a:t>
            </a:r>
            <a:r>
              <a:rPr lang="en-US" dirty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 </a:t>
            </a:r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seriousness</a:t>
            </a:r>
          </a:p>
          <a:p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Made operation choice on toss of coin</a:t>
            </a:r>
          </a:p>
          <a:p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Yomped up hill within 24 </a:t>
            </a:r>
            <a:r>
              <a:rPr lang="en-US" dirty="0" err="1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hrs</a:t>
            </a:r>
            <a:r>
              <a:rPr lang="en-US" dirty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 </a:t>
            </a:r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of my operation</a:t>
            </a:r>
          </a:p>
          <a:p>
            <a:r>
              <a:rPr lang="en-US" dirty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Almost allowed radiotherapy to the wrong </a:t>
            </a:r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area</a:t>
            </a:r>
          </a:p>
          <a:p>
            <a:endParaRPr lang="en-US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pPr marL="0" indent="0">
              <a:buNone/>
            </a:pPr>
            <a:endParaRPr lang="en-US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pPr lvl="1"/>
            <a:endParaRPr lang="en-US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sz="2600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sz="2600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sz="1800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dirty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</p:txBody>
      </p:sp>
    </p:spTree>
    <p:extLst>
      <p:ext uri="{BB962C8B-B14F-4D97-AF65-F5344CB8AC3E}">
        <p14:creationId xmlns:p14="http://schemas.microsoft.com/office/powerpoint/2010/main" val="166083145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274638"/>
            <a:ext cx="8915400" cy="828888"/>
          </a:xfrm>
        </p:spPr>
        <p:txBody>
          <a:bodyPr>
            <a:normAutofit/>
          </a:bodyPr>
          <a:lstStyle/>
          <a:p>
            <a:r>
              <a:rPr lang="en-US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What Will I Talk About?</a:t>
            </a:r>
            <a:endParaRPr lang="en-US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70627" y="2293899"/>
            <a:ext cx="8097057" cy="4181514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r>
              <a:rPr lang="en-US" sz="4000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Dealing with your diagnosis</a:t>
            </a:r>
          </a:p>
          <a:p>
            <a:pPr marL="0" indent="0">
              <a:spcAft>
                <a:spcPts val="600"/>
              </a:spcAft>
              <a:buNone/>
            </a:pPr>
            <a:endParaRPr lang="en-US" sz="4000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pPr>
              <a:spcAft>
                <a:spcPts val="600"/>
              </a:spcAft>
            </a:pPr>
            <a:r>
              <a:rPr lang="en-US" sz="4000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Getting the best care</a:t>
            </a:r>
          </a:p>
          <a:p>
            <a:pPr marL="0" indent="0">
              <a:buNone/>
            </a:pPr>
            <a:endParaRPr lang="en-US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sz="2600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sz="2600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sz="1800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dirty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</p:txBody>
      </p:sp>
    </p:spTree>
    <p:extLst>
      <p:ext uri="{BB962C8B-B14F-4D97-AF65-F5344CB8AC3E}">
        <p14:creationId xmlns:p14="http://schemas.microsoft.com/office/powerpoint/2010/main" val="249773220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274640"/>
            <a:ext cx="8915400" cy="1099562"/>
          </a:xfrm>
        </p:spPr>
        <p:txBody>
          <a:bodyPr>
            <a:normAutofit/>
          </a:bodyPr>
          <a:lstStyle/>
          <a:p>
            <a:r>
              <a:rPr lang="en-US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Dealing With Cancer</a:t>
            </a:r>
            <a:endParaRPr lang="en-US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70628" y="1757420"/>
            <a:ext cx="5580316" cy="4902657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Shock</a:t>
            </a:r>
          </a:p>
          <a:p>
            <a:pPr lvl="1">
              <a:spcAft>
                <a:spcPts val="600"/>
              </a:spcAft>
            </a:pPr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always try to take someone with you</a:t>
            </a:r>
          </a:p>
          <a:p>
            <a:pPr marL="457200" lvl="1" indent="0">
              <a:spcAft>
                <a:spcPts val="600"/>
              </a:spcAft>
              <a:buNone/>
            </a:pPr>
            <a:endParaRPr lang="en-US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>
              <a:spcAft>
                <a:spcPts val="600"/>
              </a:spcAft>
            </a:pPr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Facing </a:t>
            </a:r>
            <a:r>
              <a:rPr lang="en-US" dirty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your </a:t>
            </a:r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own mortality</a:t>
            </a:r>
            <a:endParaRPr lang="en-US" dirty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</p:txBody>
      </p:sp>
      <p:pic>
        <p:nvPicPr>
          <p:cNvPr id="4" name="Picture 3" descr="worriedmodified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62271" y="1374202"/>
            <a:ext cx="3419113" cy="50137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1845388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274642"/>
            <a:ext cx="8915400" cy="724429"/>
          </a:xfrm>
        </p:spPr>
        <p:txBody>
          <a:bodyPr>
            <a:normAutofit fontScale="90000"/>
          </a:bodyPr>
          <a:lstStyle/>
          <a:p>
            <a:r>
              <a:rPr lang="en-US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Facing Our Mortality</a:t>
            </a:r>
            <a:endParaRPr lang="en-US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38481" y="2236063"/>
            <a:ext cx="4145844" cy="4401805"/>
          </a:xfrm>
        </p:spPr>
        <p:txBody>
          <a:bodyPr>
            <a:noAutofit/>
          </a:bodyPr>
          <a:lstStyle/>
          <a:p>
            <a:r>
              <a:rPr lang="en-US" sz="3600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Denial/Isolation</a:t>
            </a:r>
          </a:p>
          <a:p>
            <a:r>
              <a:rPr lang="en-US" sz="3600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Anger</a:t>
            </a:r>
          </a:p>
          <a:p>
            <a:r>
              <a:rPr lang="en-US" sz="3600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Bargaining</a:t>
            </a:r>
          </a:p>
          <a:p>
            <a:r>
              <a:rPr lang="en-US" sz="3600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Depression</a:t>
            </a:r>
          </a:p>
          <a:p>
            <a:r>
              <a:rPr lang="en-US" sz="3600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Acceptance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238478" y="999071"/>
            <a:ext cx="9172223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5 Stages of Grief </a:t>
            </a:r>
            <a:r>
              <a:rPr lang="en-US" sz="3200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(E. </a:t>
            </a:r>
            <a:r>
              <a:rPr lang="en-US" sz="3200" i="1" dirty="0" err="1" smtClean="0">
                <a:solidFill>
                  <a:srgbClr val="0000FF"/>
                </a:solidFill>
                <a:latin typeface="Baskerville Old Face"/>
                <a:cs typeface="Baskerville Old Face"/>
              </a:rPr>
              <a:t>Kübler</a:t>
            </a:r>
            <a:r>
              <a:rPr lang="en-US" sz="3200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-Ross 1969</a:t>
            </a:r>
            <a:r>
              <a:rPr lang="en-US" sz="4400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)</a:t>
            </a:r>
            <a:endParaRPr lang="en-US" sz="4400" i="1" dirty="0">
              <a:solidFill>
                <a:srgbClr val="0000FF"/>
              </a:solidFill>
              <a:latin typeface="Baskerville Old Face"/>
              <a:cs typeface="Baskerville Old Face"/>
            </a:endParaRPr>
          </a:p>
        </p:txBody>
      </p:sp>
    </p:spTree>
    <p:extLst>
      <p:ext uri="{BB962C8B-B14F-4D97-AF65-F5344CB8AC3E}">
        <p14:creationId xmlns:p14="http://schemas.microsoft.com/office/powerpoint/2010/main" val="232927087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274638"/>
            <a:ext cx="8915400" cy="828888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r>
              <a:rPr lang="en-US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Getting The Best Care</a:t>
            </a:r>
            <a:endParaRPr lang="en-US" b="1" dirty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70627" y="1749860"/>
            <a:ext cx="8097057" cy="4725553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r>
              <a:rPr lang="en-US" sz="4000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Knowledge and Understanding</a:t>
            </a:r>
          </a:p>
          <a:p>
            <a:pPr>
              <a:spcAft>
                <a:spcPts val="600"/>
              </a:spcAft>
            </a:pPr>
            <a:r>
              <a:rPr lang="en-US" sz="4000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Self-worth in a medical environment</a:t>
            </a:r>
          </a:p>
          <a:p>
            <a:pPr>
              <a:spcAft>
                <a:spcPts val="600"/>
              </a:spcAft>
            </a:pPr>
            <a:r>
              <a:rPr lang="en-US" sz="4000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When things go wrong …</a:t>
            </a:r>
          </a:p>
          <a:p>
            <a:pPr>
              <a:spcAft>
                <a:spcPts val="600"/>
              </a:spcAft>
            </a:pPr>
            <a:r>
              <a:rPr lang="en-US" sz="4000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Clinical trials – are they for you?</a:t>
            </a:r>
          </a:p>
          <a:p>
            <a:endParaRPr lang="en-US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sz="2600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sz="2600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sz="1800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dirty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</p:txBody>
      </p:sp>
    </p:spTree>
    <p:extLst>
      <p:ext uri="{BB962C8B-B14F-4D97-AF65-F5344CB8AC3E}">
        <p14:creationId xmlns:p14="http://schemas.microsoft.com/office/powerpoint/2010/main" val="395523958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274639"/>
            <a:ext cx="8915400" cy="893762"/>
          </a:xfrm>
        </p:spPr>
        <p:txBody>
          <a:bodyPr>
            <a:normAutofit/>
          </a:bodyPr>
          <a:lstStyle/>
          <a:p>
            <a:r>
              <a:rPr lang="en-US" sz="3600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Treatment Decisions</a:t>
            </a:r>
            <a:endParaRPr lang="en-US" sz="3600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1506" y="1311741"/>
            <a:ext cx="5226287" cy="5184490"/>
          </a:xfrm>
        </p:spPr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Understand options</a:t>
            </a:r>
          </a:p>
          <a:p>
            <a:pPr lvl="1"/>
            <a:r>
              <a:rPr lang="en-US" sz="3200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Anti-cancer effect</a:t>
            </a:r>
          </a:p>
          <a:p>
            <a:pPr lvl="1"/>
            <a:r>
              <a:rPr lang="en-US" sz="3200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Side-effects</a:t>
            </a:r>
          </a:p>
          <a:p>
            <a:pPr lvl="1"/>
            <a:r>
              <a:rPr lang="en-US" sz="3200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Cosmetic</a:t>
            </a:r>
          </a:p>
          <a:p>
            <a:pPr marL="457200" lvl="1" indent="0">
              <a:buNone/>
            </a:pPr>
            <a:endParaRPr lang="en-US" sz="3200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marL="457200" lvl="1" indent="0">
              <a:buNone/>
            </a:pPr>
            <a:endParaRPr lang="en-US" sz="3200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marL="0" indent="0">
              <a:buNone/>
            </a:pPr>
            <a:r>
              <a:rPr lang="en-US" sz="36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What are the implications </a:t>
            </a:r>
            <a:r>
              <a:rPr lang="en-US" sz="3600" b="1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for</a:t>
            </a:r>
            <a:r>
              <a:rPr lang="en-US" sz="36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 </a:t>
            </a:r>
            <a:r>
              <a:rPr lang="en-US" sz="3600" b="1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you</a:t>
            </a:r>
          </a:p>
          <a:p>
            <a:pPr marL="0" indent="0">
              <a:buNone/>
            </a:pPr>
            <a:endParaRPr lang="en-US" b="1" i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marL="0" indent="0">
              <a:buNone/>
            </a:pPr>
            <a:endParaRPr lang="en-US" dirty="0">
              <a:solidFill>
                <a:srgbClr val="0000FF"/>
              </a:solidFill>
              <a:latin typeface="Baskerville Old Face"/>
              <a:cs typeface="Baskerville Old Face"/>
            </a:endParaRPr>
          </a:p>
        </p:txBody>
      </p:sp>
      <p:pic>
        <p:nvPicPr>
          <p:cNvPr id="5" name="Picture 4" descr="confuse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17793" y="1311741"/>
            <a:ext cx="4196011" cy="461492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459317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274638"/>
            <a:ext cx="8915400" cy="828888"/>
          </a:xfrm>
        </p:spPr>
        <p:txBody>
          <a:bodyPr>
            <a:normAutofit/>
          </a:bodyPr>
          <a:lstStyle/>
          <a:p>
            <a:r>
              <a:rPr lang="en-US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Knowledge is Power</a:t>
            </a:r>
            <a:endParaRPr lang="en-US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70628" y="1269841"/>
            <a:ext cx="9276410" cy="5205573"/>
          </a:xfrm>
        </p:spPr>
        <p:txBody>
          <a:bodyPr>
            <a:normAutofit/>
          </a:bodyPr>
          <a:lstStyle/>
          <a:p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Hospital Visits</a:t>
            </a:r>
          </a:p>
          <a:p>
            <a:pPr lvl="1"/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Keep asking until you understand</a:t>
            </a:r>
          </a:p>
          <a:p>
            <a:pPr lvl="1"/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Take notes</a:t>
            </a:r>
          </a:p>
          <a:p>
            <a:pPr lvl="1"/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Take a friend</a:t>
            </a:r>
          </a:p>
          <a:p>
            <a:r>
              <a:rPr lang="en-US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Research your illness </a:t>
            </a:r>
          </a:p>
          <a:p>
            <a:pPr marL="800100" lvl="3" indent="-342900"/>
            <a:r>
              <a:rPr lang="en-US" sz="2800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Where to find information</a:t>
            </a:r>
            <a:endParaRPr lang="en-US" sz="2800" dirty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pPr marL="800100" lvl="3" indent="-342900"/>
            <a:r>
              <a:rPr lang="en-US" sz="2800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Can you trust the information?</a:t>
            </a:r>
          </a:p>
          <a:p>
            <a:pPr marL="800100" lvl="3" indent="-342900"/>
            <a:r>
              <a:rPr lang="en-US" sz="2800" dirty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Statistics –know what numbers mean</a:t>
            </a:r>
          </a:p>
          <a:p>
            <a:pPr marL="800100" lvl="3" indent="-342900"/>
            <a:endParaRPr lang="en-US" sz="2800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pPr lvl="2"/>
            <a:endParaRPr lang="en-US" sz="1800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pPr lvl="2"/>
            <a:endParaRPr lang="en-US" sz="1800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sz="1800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dirty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</p:txBody>
      </p:sp>
    </p:spTree>
    <p:extLst>
      <p:ext uri="{BB962C8B-B14F-4D97-AF65-F5344CB8AC3E}">
        <p14:creationId xmlns:p14="http://schemas.microsoft.com/office/powerpoint/2010/main" val="296498998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274638"/>
            <a:ext cx="8915400" cy="828888"/>
          </a:xfrm>
        </p:spPr>
        <p:txBody>
          <a:bodyPr>
            <a:normAutofit fontScale="90000"/>
          </a:bodyPr>
          <a:lstStyle/>
          <a:p>
            <a:r>
              <a:rPr lang="en-US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Useful Information Sources</a:t>
            </a:r>
            <a:endParaRPr lang="en-US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70628" y="1269841"/>
            <a:ext cx="9276410" cy="5205573"/>
          </a:xfrm>
        </p:spPr>
        <p:txBody>
          <a:bodyPr>
            <a:normAutofit fontScale="85000" lnSpcReduction="20000"/>
          </a:bodyPr>
          <a:lstStyle/>
          <a:p>
            <a:r>
              <a:rPr lang="en-US" dirty="0">
                <a:solidFill>
                  <a:srgbClr val="0000FF"/>
                </a:solidFill>
                <a:latin typeface="Baskerville Old Face"/>
                <a:cs typeface="Baskerville Old Face"/>
              </a:rPr>
              <a:t>Respected websites </a:t>
            </a:r>
            <a:r>
              <a:rPr lang="en-US" dirty="0" err="1">
                <a:solidFill>
                  <a:srgbClr val="0000FF"/>
                </a:solidFill>
                <a:latin typeface="Baskerville Old Face"/>
                <a:cs typeface="Baskerville Old Face"/>
              </a:rPr>
              <a:t>eg</a:t>
            </a:r>
            <a:endParaRPr lang="en-US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lvl="1"/>
            <a:r>
              <a:rPr lang="en-US" b="1" dirty="0">
                <a:solidFill>
                  <a:srgbClr val="0000FF"/>
                </a:solidFill>
                <a:latin typeface="Baskerville Old Face"/>
                <a:cs typeface="Baskerville Old Face"/>
              </a:rPr>
              <a:t>Breast </a:t>
            </a:r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Cancer </a:t>
            </a:r>
            <a:r>
              <a:rPr lang="en-US" b="1" dirty="0">
                <a:solidFill>
                  <a:srgbClr val="0000FF"/>
                </a:solidFill>
                <a:latin typeface="Baskerville Old Face"/>
                <a:cs typeface="Baskerville Old Face"/>
              </a:rPr>
              <a:t>Care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Cancer </a:t>
            </a:r>
            <a:r>
              <a:rPr lang="en-US" b="1" dirty="0">
                <a:solidFill>
                  <a:srgbClr val="0000FF"/>
                </a:solidFill>
                <a:latin typeface="Baskerville Old Face"/>
                <a:cs typeface="Baskerville Old Face"/>
              </a:rPr>
              <a:t>Research UK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Macmillan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NICE guidelines</a:t>
            </a:r>
            <a:endParaRPr lang="en-US" b="1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lvl="1"/>
            <a:r>
              <a:rPr lang="en-US" b="1" dirty="0">
                <a:solidFill>
                  <a:srgbClr val="0000FF"/>
                </a:solidFill>
                <a:latin typeface="Baskerville Old Face"/>
                <a:cs typeface="Baskerville Old Face"/>
              </a:rPr>
              <a:t>American Cancer Society</a:t>
            </a:r>
          </a:p>
          <a:p>
            <a:pPr lvl="1"/>
            <a:r>
              <a:rPr lang="en-US" b="1" dirty="0">
                <a:solidFill>
                  <a:srgbClr val="0000FF"/>
                </a:solidFill>
                <a:latin typeface="Baskerville Old Face"/>
                <a:cs typeface="Baskerville Old Face"/>
              </a:rPr>
              <a:t>European Medicines </a:t>
            </a:r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Agency</a:t>
            </a:r>
          </a:p>
          <a:p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Beware websites with authentic-sounding names</a:t>
            </a:r>
            <a:endParaRPr lang="en-US" b="1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lvl="1"/>
            <a:endParaRPr lang="en-US" b="1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r>
              <a:rPr lang="en-US" b="1" dirty="0">
                <a:solidFill>
                  <a:srgbClr val="0000FF"/>
                </a:solidFill>
                <a:latin typeface="Baskerville Old Face"/>
                <a:cs typeface="Baskerville Old Face"/>
              </a:rPr>
              <a:t>Research journals</a:t>
            </a:r>
          </a:p>
          <a:p>
            <a:pPr lvl="1"/>
            <a:r>
              <a:rPr lang="en-US" b="1" dirty="0">
                <a:solidFill>
                  <a:srgbClr val="0000FF"/>
                </a:solidFill>
                <a:latin typeface="Baskerville Old Face"/>
                <a:cs typeface="Baskerville Old Face"/>
              </a:rPr>
              <a:t>PubMed</a:t>
            </a:r>
          </a:p>
          <a:p>
            <a:pPr lvl="1"/>
            <a:endParaRPr lang="en-US" b="1" u="sng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marL="0" indent="0">
              <a:buNone/>
            </a:pPr>
            <a:r>
              <a:rPr lang="en-US" b="1" i="1" dirty="0">
                <a:solidFill>
                  <a:srgbClr val="FF6600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See </a:t>
            </a:r>
            <a:r>
              <a:rPr lang="en-US" b="1" i="1" u="sng" dirty="0">
                <a:solidFill>
                  <a:srgbClr val="FF6600"/>
                </a:solidFill>
                <a:latin typeface="Baskerville Old Face"/>
                <a:ea typeface="Wingdings"/>
                <a:cs typeface="Baskerville Old Face"/>
                <a:sym typeface="Wingdings"/>
                <a:hlinkClick r:id="rId3"/>
              </a:rPr>
              <a:t>http://faitobooks.co.uk/links</a:t>
            </a:r>
            <a:r>
              <a:rPr lang="en-US" b="1" i="1" dirty="0">
                <a:solidFill>
                  <a:srgbClr val="FF6600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 for </a:t>
            </a:r>
            <a:r>
              <a:rPr lang="en-US" b="1" i="1" dirty="0" smtClean="0">
                <a:solidFill>
                  <a:srgbClr val="FF6600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further information</a:t>
            </a:r>
            <a:endParaRPr lang="en-US" b="1" i="1" dirty="0">
              <a:solidFill>
                <a:srgbClr val="FF6600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b="1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b="1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marL="800100" lvl="3" indent="-342900"/>
            <a:endParaRPr lang="en-US" sz="2800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pPr lvl="2"/>
            <a:endParaRPr lang="en-US" sz="1800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pPr lvl="2"/>
            <a:endParaRPr lang="en-US" sz="1800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sz="1800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dirty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</p:txBody>
      </p:sp>
    </p:spTree>
    <p:extLst>
      <p:ext uri="{BB962C8B-B14F-4D97-AF65-F5344CB8AC3E}">
        <p14:creationId xmlns:p14="http://schemas.microsoft.com/office/powerpoint/2010/main" val="409848351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274639"/>
            <a:ext cx="8915400" cy="893762"/>
          </a:xfrm>
        </p:spPr>
        <p:txBody>
          <a:bodyPr>
            <a:normAutofit/>
          </a:bodyPr>
          <a:lstStyle/>
          <a:p>
            <a:r>
              <a:rPr lang="en-US" sz="3600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Internet/Newspapers Claims</a:t>
            </a:r>
            <a:endParaRPr lang="en-US" sz="3600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95299" y="1311741"/>
            <a:ext cx="8336289" cy="5230588"/>
          </a:xfrm>
        </p:spPr>
        <p:txBody>
          <a:bodyPr>
            <a:normAutofit lnSpcReduction="10000"/>
          </a:bodyPr>
          <a:lstStyle/>
          <a:p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Is study in people – or just animals or test-tubes?</a:t>
            </a:r>
          </a:p>
          <a:p>
            <a:endParaRPr lang="en-US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Is the study well-designed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Placebo group? Comparator drug?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Enough patients? And were all patients included?</a:t>
            </a:r>
          </a:p>
          <a:p>
            <a:pPr lvl="1"/>
            <a:endParaRPr lang="en-US" b="1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Is it reported in a respected scientific journal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Beware impressive-sounding names</a:t>
            </a:r>
          </a:p>
          <a:p>
            <a:pPr marL="457200" lvl="1" indent="0">
              <a:buNone/>
            </a:pPr>
            <a:endParaRPr lang="en-US" b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Check with your doctor if not sure</a:t>
            </a:r>
            <a:endParaRPr lang="en-US" b="1" dirty="0" smtClean="0">
              <a:solidFill>
                <a:schemeClr val="accent6">
                  <a:lumMod val="75000"/>
                </a:schemeClr>
              </a:solidFill>
              <a:latin typeface="Baskerville Old Face"/>
              <a:cs typeface="Baskerville Old Face"/>
            </a:endParaRPr>
          </a:p>
          <a:p>
            <a:endParaRPr lang="en-US" dirty="0">
              <a:solidFill>
                <a:srgbClr val="0000FF"/>
              </a:solidFill>
              <a:latin typeface="Baskerville Old Face"/>
              <a:cs typeface="Baskerville Old Face"/>
            </a:endParaRPr>
          </a:p>
        </p:txBody>
      </p:sp>
    </p:spTree>
    <p:extLst>
      <p:ext uri="{BB962C8B-B14F-4D97-AF65-F5344CB8AC3E}">
        <p14:creationId xmlns:p14="http://schemas.microsoft.com/office/powerpoint/2010/main" val="91215997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274639"/>
            <a:ext cx="8915400" cy="893762"/>
          </a:xfrm>
        </p:spPr>
        <p:txBody>
          <a:bodyPr>
            <a:normAutofit/>
          </a:bodyPr>
          <a:lstStyle/>
          <a:p>
            <a:r>
              <a:rPr lang="en-US" sz="4800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A Little Statistics</a:t>
            </a:r>
            <a:endParaRPr lang="en-US" sz="4800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95300" y="1933699"/>
            <a:ext cx="8915400" cy="4541709"/>
          </a:xfrm>
        </p:spPr>
        <p:txBody>
          <a:bodyPr>
            <a:normAutofit/>
          </a:bodyPr>
          <a:lstStyle/>
          <a:p>
            <a:pPr marL="0" indent="0">
              <a:spcAft>
                <a:spcPts val="600"/>
              </a:spcAft>
              <a:buNone/>
            </a:pPr>
            <a:r>
              <a:rPr lang="en-GB" sz="4300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Treatment benefit may be described </a:t>
            </a:r>
            <a:r>
              <a:rPr lang="en-GB" sz="4300" b="1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in </a:t>
            </a:r>
            <a:r>
              <a:rPr lang="en-GB" sz="4300" b="1" i="1" dirty="0">
                <a:solidFill>
                  <a:srgbClr val="0000FF"/>
                </a:solidFill>
                <a:latin typeface="Baskerville Old Face"/>
                <a:cs typeface="Baskerville Old Face"/>
              </a:rPr>
              <a:t>relation </a:t>
            </a:r>
            <a:r>
              <a:rPr lang="en-GB" sz="4300" b="1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to </a:t>
            </a:r>
            <a:r>
              <a:rPr lang="en-GB" sz="4300" b="1" i="1" dirty="0">
                <a:solidFill>
                  <a:srgbClr val="0000FF"/>
                </a:solidFill>
                <a:latin typeface="Baskerville Old Face"/>
                <a:cs typeface="Baskerville Old Face"/>
              </a:rPr>
              <a:t>original </a:t>
            </a:r>
            <a:r>
              <a:rPr lang="en-GB" sz="4300" b="1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risk</a:t>
            </a:r>
          </a:p>
          <a:p>
            <a:pPr>
              <a:spcAft>
                <a:spcPts val="600"/>
              </a:spcAft>
            </a:pPr>
            <a:endParaRPr lang="en-GB" sz="4300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marL="0" indent="0">
              <a:spcAft>
                <a:spcPts val="600"/>
              </a:spcAft>
              <a:buNone/>
            </a:pPr>
            <a:r>
              <a:rPr lang="en-GB" sz="4300" dirty="0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</a:t>
            </a:r>
            <a:r>
              <a:rPr lang="en-GB" sz="4300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Actual benefit for you may </a:t>
            </a:r>
            <a:r>
              <a:rPr lang="en-GB" sz="4300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appear</a:t>
            </a:r>
            <a:r>
              <a:rPr lang="en-GB" sz="4300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 much higher, or lower, than it really is</a:t>
            </a:r>
            <a:endParaRPr lang="en-GB" sz="4300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marL="0" indent="0">
              <a:spcAft>
                <a:spcPts val="600"/>
              </a:spcAft>
              <a:buNone/>
            </a:pPr>
            <a:endParaRPr lang="en-GB" b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marL="457200" lvl="1" indent="0">
              <a:spcAft>
                <a:spcPts val="600"/>
              </a:spcAft>
              <a:buNone/>
            </a:pPr>
            <a:endParaRPr lang="en-GB" sz="3200" b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b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b="1" dirty="0" smtClean="0">
              <a:solidFill>
                <a:schemeClr val="accent6">
                  <a:lumMod val="75000"/>
                </a:schemeClr>
              </a:solidFill>
              <a:latin typeface="Baskerville Old Face"/>
              <a:cs typeface="Baskerville Old Face"/>
            </a:endParaRPr>
          </a:p>
          <a:p>
            <a:endParaRPr lang="en-US" dirty="0">
              <a:solidFill>
                <a:srgbClr val="0000FF"/>
              </a:solidFill>
              <a:latin typeface="Baskerville Old Face"/>
              <a:cs typeface="Baskerville Old Face"/>
            </a:endParaRPr>
          </a:p>
        </p:txBody>
      </p:sp>
    </p:spTree>
    <p:extLst>
      <p:ext uri="{BB962C8B-B14F-4D97-AF65-F5344CB8AC3E}">
        <p14:creationId xmlns:p14="http://schemas.microsoft.com/office/powerpoint/2010/main" val="97182283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274639"/>
            <a:ext cx="8915400" cy="635528"/>
          </a:xfrm>
        </p:spPr>
        <p:txBody>
          <a:bodyPr>
            <a:noAutofit/>
          </a:bodyPr>
          <a:lstStyle/>
          <a:p>
            <a:r>
              <a:rPr lang="en-US" sz="4000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Relative Risk Reduction</a:t>
            </a:r>
            <a:endParaRPr lang="en-US" sz="4000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82407" y="1033658"/>
            <a:ext cx="5328071" cy="4297676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US" sz="36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Example: </a:t>
            </a:r>
            <a:r>
              <a:rPr lang="en-US" sz="3600" b="1" dirty="0" err="1" smtClean="0">
                <a:solidFill>
                  <a:srgbClr val="0000FF"/>
                </a:solidFill>
                <a:latin typeface="Baskerville Old Face"/>
                <a:cs typeface="Baskerville Old Face"/>
              </a:rPr>
              <a:t>Mrs</a:t>
            </a:r>
            <a:r>
              <a:rPr lang="en-US" sz="36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 X has BC</a:t>
            </a:r>
          </a:p>
          <a:p>
            <a:r>
              <a:rPr lang="en-US" sz="28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Surgery &amp; 4 weeks radiotherapy</a:t>
            </a:r>
          </a:p>
          <a:p>
            <a:pPr lvl="1"/>
            <a:r>
              <a:rPr lang="en-US" sz="2400" b="1" dirty="0">
                <a:solidFill>
                  <a:srgbClr val="0000FF"/>
                </a:solidFill>
                <a:latin typeface="Baskerville Old Face"/>
                <a:cs typeface="Baskerville Old Face"/>
              </a:rPr>
              <a:t>1</a:t>
            </a:r>
            <a:r>
              <a:rPr lang="en-US" sz="24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0% recurrence rate</a:t>
            </a:r>
          </a:p>
          <a:p>
            <a:r>
              <a:rPr lang="en-US" sz="28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Plus radiotherapy boost</a:t>
            </a:r>
            <a:endParaRPr lang="en-US" sz="2800" b="1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lvl="1"/>
            <a:r>
              <a:rPr lang="en-US" sz="2400" b="1" dirty="0">
                <a:solidFill>
                  <a:srgbClr val="0000FF"/>
                </a:solidFill>
                <a:latin typeface="Baskerville Old Face"/>
                <a:cs typeface="Baskerville Old Face"/>
              </a:rPr>
              <a:t>9</a:t>
            </a:r>
            <a:r>
              <a:rPr lang="en-US" sz="24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% recurrence rate</a:t>
            </a:r>
          </a:p>
          <a:p>
            <a:r>
              <a:rPr lang="en-US" sz="28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Addition of boost</a:t>
            </a:r>
          </a:p>
          <a:p>
            <a:pPr lvl="1"/>
            <a:r>
              <a:rPr lang="en-US" sz="2400" b="1" dirty="0">
                <a:solidFill>
                  <a:srgbClr val="0000FF"/>
                </a:solidFill>
                <a:latin typeface="Baskerville Old Face"/>
                <a:cs typeface="Baskerville Old Face"/>
              </a:rPr>
              <a:t>Recurrence </a:t>
            </a:r>
            <a:r>
              <a:rPr lang="en-US" sz="24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10% </a:t>
            </a:r>
            <a:r>
              <a:rPr lang="en-US" sz="2400" b="1" dirty="0" smtClean="0">
                <a:solidFill>
                  <a:srgbClr val="0000FF"/>
                </a:solidFill>
                <a:latin typeface="Wingdings"/>
                <a:ea typeface="Wingdings"/>
                <a:cs typeface="Wingdings"/>
                <a:sym typeface="Wingdings"/>
              </a:rPr>
              <a:t></a:t>
            </a:r>
            <a:r>
              <a:rPr lang="en-US" sz="2400" b="1" dirty="0">
                <a:solidFill>
                  <a:srgbClr val="0000FF"/>
                </a:solidFill>
                <a:latin typeface="Baskerville Old Face"/>
                <a:cs typeface="Baskerville Old Face"/>
                <a:sym typeface="Wingdings"/>
              </a:rPr>
              <a:t>9</a:t>
            </a:r>
            <a:r>
              <a:rPr lang="en-US" sz="24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%</a:t>
            </a:r>
          </a:p>
          <a:p>
            <a:pPr lvl="1"/>
            <a:r>
              <a:rPr lang="en-US" sz="24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Recurrence risk reduced by 1%</a:t>
            </a:r>
          </a:p>
          <a:p>
            <a:pPr lvl="1"/>
            <a:r>
              <a:rPr lang="en-US" sz="24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1 is 10% of 10</a:t>
            </a:r>
            <a:endParaRPr lang="en-US" sz="2400" b="1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b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</p:txBody>
      </p:sp>
      <p:pic>
        <p:nvPicPr>
          <p:cNvPr id="4" name="Picture 3" descr="statistics.pdf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199320" y="1144377"/>
            <a:ext cx="2763699" cy="4236898"/>
          </a:xfrm>
          <a:prstGeom prst="rect">
            <a:avLst/>
          </a:prstGeom>
        </p:spPr>
      </p:pic>
      <p:sp>
        <p:nvSpPr>
          <p:cNvPr id="6" name="Right Arrow 5"/>
          <p:cNvSpPr/>
          <p:nvPr/>
        </p:nvSpPr>
        <p:spPr>
          <a:xfrm>
            <a:off x="5939014" y="7175500"/>
            <a:ext cx="1059942" cy="48463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69681" y="4981414"/>
            <a:ext cx="9753600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i="1" dirty="0" smtClean="0">
                <a:solidFill>
                  <a:srgbClr val="FF6600"/>
                </a:solidFill>
                <a:latin typeface="Baskerville Old Face"/>
                <a:cs typeface="Baskerville Old Face"/>
              </a:rPr>
              <a:t>=</a:t>
            </a:r>
            <a:r>
              <a:rPr lang="en-US" sz="3200" b="1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 </a:t>
            </a:r>
            <a:r>
              <a:rPr lang="en-US" sz="3200" b="1" i="1" dirty="0">
                <a:solidFill>
                  <a:srgbClr val="FF0000"/>
                </a:solidFill>
                <a:latin typeface="Baskerville Old Face"/>
                <a:cs typeface="Baskerville Old Face"/>
              </a:rPr>
              <a:t>Relative Risk </a:t>
            </a:r>
            <a:r>
              <a:rPr lang="en-US" sz="3200" b="1" i="1" dirty="0" smtClean="0">
                <a:solidFill>
                  <a:srgbClr val="FF0000"/>
                </a:solidFill>
                <a:latin typeface="Baskerville Old Face"/>
                <a:cs typeface="Baskerville Old Face"/>
              </a:rPr>
              <a:t>Reduction = 10%</a:t>
            </a:r>
            <a:endParaRPr lang="en-US" sz="3200" b="1" i="1" dirty="0">
              <a:solidFill>
                <a:srgbClr val="FF0000"/>
              </a:solidFill>
              <a:latin typeface="Baskerville Old Face"/>
              <a:cs typeface="Baskerville Old Face"/>
            </a:endParaRPr>
          </a:p>
          <a:p>
            <a:endParaRPr lang="en-US" sz="2000" b="1" i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r>
              <a:rPr lang="en-US" b="1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FIGURES ARE JUST EXAMPLES FOR ILLUSTRATION</a:t>
            </a:r>
            <a:endParaRPr lang="en-US" b="1" i="1" dirty="0">
              <a:solidFill>
                <a:srgbClr val="0000FF"/>
              </a:solidFill>
              <a:latin typeface="Baskerville Old Face"/>
              <a:cs typeface="Baskerville Old Face"/>
            </a:endParaRPr>
          </a:p>
        </p:txBody>
      </p:sp>
    </p:spTree>
    <p:extLst>
      <p:ext uri="{BB962C8B-B14F-4D97-AF65-F5344CB8AC3E}">
        <p14:creationId xmlns:p14="http://schemas.microsoft.com/office/powerpoint/2010/main" val="268060279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274638"/>
            <a:ext cx="8915400" cy="828888"/>
          </a:xfrm>
        </p:spPr>
        <p:txBody>
          <a:bodyPr>
            <a:normAutofit/>
          </a:bodyPr>
          <a:lstStyle/>
          <a:p>
            <a:r>
              <a:rPr lang="en-US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Because You’re Worth </a:t>
            </a:r>
            <a:r>
              <a:rPr lang="en-US" b="1" dirty="0">
                <a:solidFill>
                  <a:srgbClr val="0000FF"/>
                </a:solidFill>
                <a:latin typeface="Superclarendon Regular"/>
                <a:cs typeface="Superclarendon Regular"/>
              </a:rPr>
              <a:t>I</a:t>
            </a:r>
            <a:r>
              <a:rPr lang="en-US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t</a:t>
            </a:r>
            <a:endParaRPr lang="en-US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11675" y="1374204"/>
            <a:ext cx="4072001" cy="4112196"/>
          </a:xfrm>
        </p:spPr>
        <p:txBody>
          <a:bodyPr>
            <a:normAutofit/>
          </a:bodyPr>
          <a:lstStyle/>
          <a:p>
            <a:pPr marL="457200" lvl="1" indent="0">
              <a:buNone/>
            </a:pPr>
            <a:endParaRPr lang="en-US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pPr marL="0" indent="0">
              <a:buNone/>
            </a:pPr>
            <a:endParaRPr lang="en-US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sz="1800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dirty="0" smtClean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  <a:p>
            <a:endParaRPr lang="en-US" dirty="0">
              <a:solidFill>
                <a:srgbClr val="0000FF"/>
              </a:solidFill>
              <a:latin typeface="Baskerville Old Face"/>
              <a:ea typeface="Wingdings"/>
              <a:cs typeface="Baskerville Old Face"/>
              <a:sym typeface="Wingdings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325125" y="5317233"/>
            <a:ext cx="9154959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/>
            <a:r>
              <a:rPr lang="en-US" sz="3200" i="1" dirty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How you treat yourself sets the standard for how others will treat you – Steve </a:t>
            </a:r>
            <a:r>
              <a:rPr lang="en-US" sz="3200" i="1" dirty="0" err="1" smtClean="0">
                <a:solidFill>
                  <a:srgbClr val="0000FF"/>
                </a:solidFill>
                <a:latin typeface="Baskerville Old Face"/>
                <a:ea typeface="Wingdings"/>
                <a:cs typeface="Baskerville Old Face"/>
                <a:sym typeface="Wingdings"/>
              </a:rPr>
              <a:t>Maraboli</a:t>
            </a:r>
            <a:endParaRPr lang="en-US" sz="3200" i="1" dirty="0">
              <a:solidFill>
                <a:srgbClr val="0000FF"/>
              </a:solidFill>
              <a:latin typeface="Baskerville Old Face"/>
              <a:cs typeface="Baskerville Old Face"/>
            </a:endParaRPr>
          </a:p>
        </p:txBody>
      </p:sp>
      <p:pic>
        <p:nvPicPr>
          <p:cNvPr id="8" name="Picture 7" descr="maureen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85914" y="1596430"/>
            <a:ext cx="2520086" cy="3360115"/>
          </a:xfrm>
          <a:prstGeom prst="rect">
            <a:avLst/>
          </a:prstGeom>
        </p:spPr>
      </p:pic>
      <p:pic>
        <p:nvPicPr>
          <p:cNvPr id="9" name="Picture 8" descr="fahima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65828" y="1596430"/>
            <a:ext cx="2520086" cy="3360115"/>
          </a:xfrm>
          <a:prstGeom prst="rect">
            <a:avLst/>
          </a:prstGeom>
        </p:spPr>
      </p:pic>
      <p:pic>
        <p:nvPicPr>
          <p:cNvPr id="10" name="Picture 9" descr="patientme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1596430"/>
            <a:ext cx="2382520" cy="3360114"/>
          </a:xfrm>
          <a:prstGeom prst="rect">
            <a:avLst/>
          </a:prstGeom>
        </p:spPr>
      </p:pic>
      <p:pic>
        <p:nvPicPr>
          <p:cNvPr id="11" name="Picture 10" descr="angela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82519" y="1596429"/>
            <a:ext cx="2520086" cy="33601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857367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8869" y="274641"/>
            <a:ext cx="9440614" cy="787001"/>
          </a:xfrm>
        </p:spPr>
        <p:txBody>
          <a:bodyPr>
            <a:noAutofit/>
          </a:bodyPr>
          <a:lstStyle/>
          <a:p>
            <a:r>
              <a:rPr lang="en-US" sz="3600" b="1" dirty="0">
                <a:solidFill>
                  <a:srgbClr val="0000FF"/>
                </a:solidFill>
                <a:latin typeface="Superclarendon Regular"/>
                <a:cs typeface="Superclarendon Regular"/>
              </a:rPr>
              <a:t>Getting through </a:t>
            </a:r>
            <a:r>
              <a:rPr lang="en-US" sz="3600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hospital stays</a:t>
            </a:r>
            <a:endParaRPr lang="en-US" sz="3600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48870" y="1519951"/>
            <a:ext cx="4269027" cy="5240259"/>
          </a:xfrm>
        </p:spPr>
        <p:txBody>
          <a:bodyPr>
            <a:normAutofit fontScale="85000" lnSpcReduction="10000"/>
          </a:bodyPr>
          <a:lstStyle/>
          <a:p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Voice needs politely but assertively</a:t>
            </a:r>
          </a:p>
          <a:p>
            <a:r>
              <a:rPr lang="en-US" dirty="0">
                <a:solidFill>
                  <a:srgbClr val="0000FF"/>
                </a:solidFill>
                <a:latin typeface="Baskerville Old Face"/>
                <a:cs typeface="Baskerville Old Face"/>
              </a:rPr>
              <a:t>Y</a:t>
            </a:r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our needs are as important as others’</a:t>
            </a:r>
          </a:p>
          <a:p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Don’t put on ‘brave face’</a:t>
            </a:r>
          </a:p>
          <a:p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Caring professions ‘programmed’ to help needy</a:t>
            </a:r>
          </a:p>
          <a:p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Complain if needed</a:t>
            </a:r>
          </a:p>
          <a:p>
            <a:pPr lvl="1"/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Ward sister</a:t>
            </a:r>
          </a:p>
          <a:p>
            <a:pPr lvl="1"/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Nurse-in-charge</a:t>
            </a:r>
          </a:p>
          <a:p>
            <a:pPr lvl="1"/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Consultant</a:t>
            </a:r>
          </a:p>
          <a:p>
            <a:endParaRPr lang="en-US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lvl="2"/>
            <a:endParaRPr lang="en-US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dirty="0">
              <a:solidFill>
                <a:srgbClr val="0000FF"/>
              </a:solidFill>
              <a:latin typeface="Baskerville Old Face"/>
              <a:cs typeface="Baskerville Old Face"/>
            </a:endParaRPr>
          </a:p>
        </p:txBody>
      </p:sp>
      <p:pic>
        <p:nvPicPr>
          <p:cNvPr id="5" name="Picture 4" descr="patientinhospitalmodified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65405" y="1967416"/>
            <a:ext cx="5024078" cy="37839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5000118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274639"/>
            <a:ext cx="8915400" cy="635528"/>
          </a:xfrm>
        </p:spPr>
        <p:txBody>
          <a:bodyPr>
            <a:normAutofit fontScale="90000"/>
          </a:bodyPr>
          <a:lstStyle/>
          <a:p>
            <a:r>
              <a:rPr lang="en-US" sz="3600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What could possibly go wrong?</a:t>
            </a:r>
            <a:endParaRPr lang="en-US" sz="3600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2380" y="2054123"/>
            <a:ext cx="4248491" cy="4619037"/>
          </a:xfrm>
        </p:spPr>
        <p:txBody>
          <a:bodyPr>
            <a:normAutofit fontScale="70000" lnSpcReduction="20000"/>
          </a:bodyPr>
          <a:lstStyle/>
          <a:p>
            <a:pPr marL="0" indent="0">
              <a:buNone/>
            </a:pPr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Complain</a:t>
            </a:r>
          </a:p>
          <a:p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Personally</a:t>
            </a:r>
          </a:p>
          <a:p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In writing to: 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Consultant /Breast Care Nurse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PALS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Hospital CEO</a:t>
            </a:r>
          </a:p>
          <a:p>
            <a:pPr marL="457200" lvl="1" indent="0">
              <a:buNone/>
            </a:pPr>
            <a:endParaRPr lang="en-US" b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marL="0" indent="0">
              <a:buNone/>
            </a:pPr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Request referral elsewhere</a:t>
            </a:r>
          </a:p>
          <a:p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Do your own research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Find best treatment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Find best </a:t>
            </a:r>
            <a:r>
              <a:rPr lang="en-US" b="1" dirty="0" err="1" smtClean="0">
                <a:solidFill>
                  <a:srgbClr val="0000FF"/>
                </a:solidFill>
                <a:latin typeface="Baskerville Old Face"/>
                <a:cs typeface="Baskerville Old Face"/>
              </a:rPr>
              <a:t>centre</a:t>
            </a:r>
            <a:endParaRPr lang="en-US" b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GP may resist (cost)</a:t>
            </a:r>
          </a:p>
          <a:p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Risk of delay</a:t>
            </a:r>
          </a:p>
          <a:p>
            <a:endParaRPr lang="en-US" b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</p:txBody>
      </p:sp>
      <p:sp>
        <p:nvSpPr>
          <p:cNvPr id="6" name="Right Arrow 5"/>
          <p:cNvSpPr/>
          <p:nvPr/>
        </p:nvSpPr>
        <p:spPr>
          <a:xfrm>
            <a:off x="5939014" y="7175500"/>
            <a:ext cx="1059942" cy="48463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 descr="badnews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40871" y="2388688"/>
            <a:ext cx="5144713" cy="3165977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495302" y="1130794"/>
            <a:ext cx="9189610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b="1" i="1" dirty="0">
                <a:solidFill>
                  <a:srgbClr val="0000FF"/>
                </a:solidFill>
                <a:latin typeface="Baskerville Old Face"/>
                <a:cs typeface="Baskerville Old Face"/>
              </a:rPr>
              <a:t>Best treatment not </a:t>
            </a:r>
            <a:r>
              <a:rPr lang="en-US" sz="3600" b="1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available or unacceptable wait</a:t>
            </a:r>
            <a:endParaRPr lang="en-US" sz="3600" b="1" i="1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0054998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274639"/>
            <a:ext cx="8915400" cy="635528"/>
          </a:xfrm>
        </p:spPr>
        <p:txBody>
          <a:bodyPr>
            <a:normAutofit fontScale="90000"/>
          </a:bodyPr>
          <a:lstStyle/>
          <a:p>
            <a:r>
              <a:rPr lang="en-US" sz="3600" b="1" dirty="0">
                <a:solidFill>
                  <a:srgbClr val="0000FF"/>
                </a:solidFill>
                <a:latin typeface="Superclarendon Regular"/>
                <a:cs typeface="Superclarendon Regular"/>
              </a:rPr>
              <a:t>What could possibly go wrong?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2380" y="2054124"/>
            <a:ext cx="4138183" cy="4277796"/>
          </a:xfrm>
        </p:spPr>
        <p:txBody>
          <a:bodyPr>
            <a:normAutofit/>
          </a:bodyPr>
          <a:lstStyle/>
          <a:p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People need to learn</a:t>
            </a:r>
          </a:p>
          <a:p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However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Properly supervised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True patient consent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You are entitled to change your mind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Assertive, pleasant, firm</a:t>
            </a:r>
          </a:p>
          <a:p>
            <a:endParaRPr lang="en-US" b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</p:txBody>
      </p:sp>
      <p:sp>
        <p:nvSpPr>
          <p:cNvPr id="6" name="Right Arrow 5"/>
          <p:cNvSpPr/>
          <p:nvPr/>
        </p:nvSpPr>
        <p:spPr>
          <a:xfrm>
            <a:off x="5939014" y="7175500"/>
            <a:ext cx="1059942" cy="48463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495300" y="910167"/>
            <a:ext cx="1905991" cy="92333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b="1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Trainees</a:t>
            </a:r>
            <a:endParaRPr lang="en-US" sz="3600" b="1" i="1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6271744" y="5449169"/>
            <a:ext cx="341384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Source: </a:t>
            </a:r>
            <a:r>
              <a:rPr lang="en-US" dirty="0" err="1" smtClean="0"/>
              <a:t>Fickr</a:t>
            </a:r>
            <a:r>
              <a:rPr lang="en-US" dirty="0" smtClean="0"/>
              <a:t> </a:t>
            </a:r>
            <a:r>
              <a:rPr lang="en-US" dirty="0"/>
              <a:t>http://</a:t>
            </a:r>
            <a:r>
              <a:rPr lang="en-US" dirty="0" err="1"/>
              <a:t>bit.ly</a:t>
            </a:r>
            <a:r>
              <a:rPr lang="en-US" dirty="0"/>
              <a:t>/1ryPA8o</a:t>
            </a:r>
          </a:p>
        </p:txBody>
      </p:sp>
      <p:pic>
        <p:nvPicPr>
          <p:cNvPr id="4" name="Picture 3" descr="traineepic.pdf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42793" y="1506360"/>
            <a:ext cx="5442790" cy="38985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0595423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95300" y="274639"/>
            <a:ext cx="8915400" cy="635528"/>
          </a:xfrm>
        </p:spPr>
        <p:txBody>
          <a:bodyPr>
            <a:normAutofit fontScale="90000"/>
          </a:bodyPr>
          <a:lstStyle/>
          <a:p>
            <a:r>
              <a:rPr lang="en-US" sz="3600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What could possibly go wrong?</a:t>
            </a:r>
            <a:endParaRPr lang="en-US" sz="3600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2380" y="2054124"/>
            <a:ext cx="4248491" cy="4277796"/>
          </a:xfrm>
        </p:spPr>
        <p:txBody>
          <a:bodyPr>
            <a:normAutofit lnSpcReduction="10000"/>
          </a:bodyPr>
          <a:lstStyle/>
          <a:p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Voice concerns</a:t>
            </a:r>
          </a:p>
          <a:p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Provide evidence</a:t>
            </a:r>
          </a:p>
          <a:p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Speak to consultant</a:t>
            </a:r>
          </a:p>
          <a:p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Put concerns in writing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Consultant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CEO</a:t>
            </a:r>
          </a:p>
          <a:p>
            <a:pPr lvl="1"/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PALs</a:t>
            </a:r>
          </a:p>
          <a:p>
            <a:r>
              <a:rPr lang="en-US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Second opinion</a:t>
            </a:r>
          </a:p>
          <a:p>
            <a:endParaRPr lang="en-US" b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</p:txBody>
      </p:sp>
      <p:sp>
        <p:nvSpPr>
          <p:cNvPr id="6" name="Right Arrow 5"/>
          <p:cNvSpPr/>
          <p:nvPr/>
        </p:nvSpPr>
        <p:spPr>
          <a:xfrm>
            <a:off x="5939014" y="7175500"/>
            <a:ext cx="1059942" cy="48463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 descr="badnews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40871" y="2388688"/>
            <a:ext cx="5144713" cy="3165977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495300" y="1130797"/>
            <a:ext cx="334258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600" b="1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Treatment Error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6156623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‘Considerations for taking part in a clinical trial (1)</a:t>
            </a:r>
            <a:endParaRPr lang="en-US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What are the objectives of the study, and are they what you need?</a:t>
            </a:r>
          </a:p>
          <a:p>
            <a:pPr lvl="1"/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Observe effect on </a:t>
            </a:r>
            <a:r>
              <a:rPr lang="en-US" dirty="0" err="1" smtClean="0">
                <a:solidFill>
                  <a:srgbClr val="0000FF"/>
                </a:solidFill>
                <a:latin typeface="Baskerville Old Face"/>
                <a:cs typeface="Baskerville Old Face"/>
              </a:rPr>
              <a:t>tumour</a:t>
            </a:r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 size – may give some benefit in serious progressive cancer</a:t>
            </a:r>
          </a:p>
          <a:p>
            <a:pPr lvl="1"/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Increase survival – may make a real difference in Stage IV cancer</a:t>
            </a:r>
          </a:p>
          <a:p>
            <a:pPr lvl="1"/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Achieve same effect as another medicine, but with less side-effects –may improve quality of life</a:t>
            </a:r>
          </a:p>
        </p:txBody>
      </p:sp>
    </p:spTree>
    <p:extLst>
      <p:ext uri="{BB962C8B-B14F-4D97-AF65-F5344CB8AC3E}">
        <p14:creationId xmlns:p14="http://schemas.microsoft.com/office/powerpoint/2010/main" val="295491841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b="1" dirty="0" smtClean="0">
                <a:solidFill>
                  <a:srgbClr val="0000FF"/>
                </a:solidFill>
                <a:latin typeface="Superclarendon Regular"/>
                <a:cs typeface="Superclarendon Regular"/>
              </a:rPr>
              <a:t>‘Considerations for taking part in a clinical trial (2)</a:t>
            </a:r>
            <a:endParaRPr lang="en-US" b="1" dirty="0">
              <a:solidFill>
                <a:srgbClr val="0000FF"/>
              </a:solidFill>
              <a:latin typeface="Superclarendon Regular"/>
              <a:cs typeface="Superclarendon Regular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3269" y="1761067"/>
            <a:ext cx="9306570" cy="4855220"/>
          </a:xfrm>
        </p:spPr>
        <p:txBody>
          <a:bodyPr>
            <a:normAutofit fontScale="92500" lnSpcReduction="20000"/>
          </a:bodyPr>
          <a:lstStyle/>
          <a:p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How much is known about the new medicine?</a:t>
            </a:r>
          </a:p>
          <a:p>
            <a:pPr lvl="1"/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How does it compare with available medicines</a:t>
            </a:r>
          </a:p>
          <a:p>
            <a:pPr lvl="1"/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Known side-effects?</a:t>
            </a:r>
          </a:p>
          <a:p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Chance of being given placebo or comparator drug?</a:t>
            </a:r>
          </a:p>
          <a:p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What options if treatment not working? </a:t>
            </a:r>
            <a:r>
              <a:rPr lang="en-US" dirty="0" err="1" smtClean="0">
                <a:solidFill>
                  <a:srgbClr val="0000FF"/>
                </a:solidFill>
                <a:latin typeface="Baskerville Old Face"/>
                <a:cs typeface="Baskerville Old Face"/>
              </a:rPr>
              <a:t>Eg</a:t>
            </a:r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 Rescue therapy</a:t>
            </a:r>
          </a:p>
          <a:p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How long is the treatment for?</a:t>
            </a:r>
          </a:p>
          <a:p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What options at end of treatment?</a:t>
            </a:r>
          </a:p>
          <a:p>
            <a:pPr lvl="1"/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Compassionate use?</a:t>
            </a:r>
          </a:p>
          <a:p>
            <a:pPr lvl="1"/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Trial extension?</a:t>
            </a:r>
          </a:p>
          <a:p>
            <a:r>
              <a:rPr lang="en-US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What assessments/visits required?</a:t>
            </a:r>
          </a:p>
          <a:p>
            <a:endParaRPr lang="en-US" dirty="0">
              <a:solidFill>
                <a:srgbClr val="0000FF"/>
              </a:solidFill>
              <a:latin typeface="Baskerville Old Face"/>
              <a:cs typeface="Baskerville Old Face"/>
            </a:endParaRPr>
          </a:p>
        </p:txBody>
      </p:sp>
    </p:spTree>
    <p:extLst>
      <p:ext uri="{BB962C8B-B14F-4D97-AF65-F5344CB8AC3E}">
        <p14:creationId xmlns:p14="http://schemas.microsoft.com/office/powerpoint/2010/main" val="36893584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03199" y="872062"/>
            <a:ext cx="6392903" cy="5791410"/>
          </a:xfrm>
        </p:spPr>
        <p:txBody>
          <a:bodyPr>
            <a:noAutofit/>
          </a:bodyPr>
          <a:lstStyle/>
          <a:p>
            <a:pPr marL="171450" lvl="2" indent="0">
              <a:spcAft>
                <a:spcPts val="600"/>
              </a:spcAft>
              <a:buNone/>
            </a:pPr>
            <a:r>
              <a:rPr lang="en-US" sz="32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‘From </a:t>
            </a:r>
            <a:r>
              <a:rPr lang="en-US" sz="3200" b="1" dirty="0">
                <a:solidFill>
                  <a:srgbClr val="0000FF"/>
                </a:solidFill>
                <a:latin typeface="Baskerville Old Face"/>
                <a:cs typeface="Baskerville Old Face"/>
              </a:rPr>
              <a:t>Both Ends of the Stethoscope – </a:t>
            </a:r>
            <a:r>
              <a:rPr lang="en-US" sz="28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getting through breast </a:t>
            </a:r>
            <a:r>
              <a:rPr lang="en-US" sz="2800" b="1" dirty="0">
                <a:solidFill>
                  <a:srgbClr val="0000FF"/>
                </a:solidFill>
                <a:latin typeface="Baskerville Old Face"/>
                <a:cs typeface="Baskerville Old Face"/>
              </a:rPr>
              <a:t>c</a:t>
            </a:r>
            <a:r>
              <a:rPr lang="en-US" sz="28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ancer </a:t>
            </a:r>
            <a:r>
              <a:rPr lang="en-US" sz="2800" b="1" dirty="0">
                <a:solidFill>
                  <a:srgbClr val="0000FF"/>
                </a:solidFill>
                <a:latin typeface="Baskerville Old Face"/>
                <a:cs typeface="Baskerville Old Face"/>
              </a:rPr>
              <a:t>by a </a:t>
            </a:r>
            <a:r>
              <a:rPr lang="en-US" sz="28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doctor who knows’</a:t>
            </a:r>
          </a:p>
          <a:p>
            <a:pPr marL="171450" lvl="2" indent="0">
              <a:spcAft>
                <a:spcPts val="600"/>
              </a:spcAft>
              <a:buNone/>
            </a:pPr>
            <a:r>
              <a:rPr lang="en-US" sz="2800" b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Av</a:t>
            </a:r>
            <a:r>
              <a:rPr lang="en-US" sz="2800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ailable</a:t>
            </a:r>
            <a:r>
              <a:rPr lang="en-US" sz="1800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 </a:t>
            </a:r>
            <a:r>
              <a:rPr lang="en-US" sz="2800" dirty="0">
                <a:solidFill>
                  <a:srgbClr val="0000FF"/>
                </a:solidFill>
                <a:latin typeface="Baskerville Old Face"/>
                <a:cs typeface="Baskerville Old Face"/>
              </a:rPr>
              <a:t>today special price £</a:t>
            </a:r>
            <a:r>
              <a:rPr lang="en-US" sz="2800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8</a:t>
            </a:r>
          </a:p>
          <a:p>
            <a:pPr marL="171450" lvl="2" indent="0">
              <a:spcAft>
                <a:spcPts val="600"/>
              </a:spcAft>
              <a:buNone/>
            </a:pPr>
            <a:endParaRPr lang="en-US" sz="2000" i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marL="171450" lvl="2" indent="0">
              <a:spcAft>
                <a:spcPts val="600"/>
              </a:spcAft>
              <a:buNone/>
            </a:pPr>
            <a:endParaRPr lang="en-US" sz="2000" i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marL="171450" lvl="2" indent="0">
              <a:spcAft>
                <a:spcPts val="600"/>
              </a:spcAft>
              <a:buNone/>
            </a:pPr>
            <a:r>
              <a:rPr lang="en-US" sz="2800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Free handout: </a:t>
            </a:r>
          </a:p>
          <a:p>
            <a:pPr marL="171450" lvl="2" indent="0">
              <a:spcAft>
                <a:spcPts val="600"/>
              </a:spcAft>
              <a:buNone/>
            </a:pPr>
            <a:r>
              <a:rPr lang="en-US" sz="2800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‘Is </a:t>
            </a:r>
            <a:r>
              <a:rPr lang="en-US" sz="2800" i="1" dirty="0">
                <a:solidFill>
                  <a:srgbClr val="0000FF"/>
                </a:solidFill>
                <a:latin typeface="Baskerville Old Face"/>
                <a:cs typeface="Baskerville Old Face"/>
              </a:rPr>
              <a:t>This the Best Treatment for me Doctor?  Statistics on a Postage </a:t>
            </a:r>
            <a:r>
              <a:rPr lang="en-US" sz="2800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Stamp</a:t>
            </a:r>
            <a:r>
              <a:rPr lang="en-US" sz="2800" i="1" dirty="0">
                <a:solidFill>
                  <a:srgbClr val="0000FF"/>
                </a:solidFill>
                <a:latin typeface="Baskerville Old Face"/>
                <a:cs typeface="Baskerville Old Face"/>
              </a:rPr>
              <a:t>’ Frost Magazine </a:t>
            </a:r>
            <a:endParaRPr lang="en-US" sz="2800" i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marL="171450" lvl="2" indent="0">
              <a:spcAft>
                <a:spcPts val="600"/>
              </a:spcAft>
              <a:buNone/>
            </a:pPr>
            <a:endParaRPr lang="en-US" sz="2800" i="1" dirty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marL="171450" lvl="2" indent="0">
              <a:spcAft>
                <a:spcPts val="600"/>
              </a:spcAft>
              <a:buNone/>
            </a:pPr>
            <a:endParaRPr lang="en-US" i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marL="171450" lvl="2" indent="0">
              <a:spcAft>
                <a:spcPts val="600"/>
              </a:spcAft>
              <a:buNone/>
            </a:pPr>
            <a:endParaRPr lang="en-US" i="1" dirty="0" smtClean="0">
              <a:solidFill>
                <a:srgbClr val="0000FF"/>
              </a:solidFill>
              <a:latin typeface="Baskerville Old Face"/>
              <a:cs typeface="Baskerville Old Face"/>
            </a:endParaRPr>
          </a:p>
          <a:p>
            <a:pPr marL="0" lvl="1" indent="-228600">
              <a:spcAft>
                <a:spcPts val="600"/>
              </a:spcAft>
              <a:buNone/>
            </a:pPr>
            <a:r>
              <a:rPr lang="en-US" i="1" dirty="0" smtClean="0">
                <a:solidFill>
                  <a:srgbClr val="0000FF"/>
                </a:solidFill>
                <a:latin typeface="Baskerville Old Face"/>
                <a:cs typeface="Baskerville Old Face"/>
              </a:rPr>
              <a:t>Further information: </a:t>
            </a:r>
            <a:r>
              <a:rPr lang="en-US" i="1" dirty="0" err="1" smtClean="0">
                <a:solidFill>
                  <a:srgbClr val="0000FF"/>
                </a:solidFill>
                <a:latin typeface="Baskerville Old Face"/>
                <a:cs typeface="Baskerville Old Face"/>
              </a:rPr>
              <a:t>www.faitobooks.co.uk</a:t>
            </a:r>
            <a:endParaRPr lang="en-US" i="1" dirty="0">
              <a:solidFill>
                <a:srgbClr val="0000FF"/>
              </a:solidFill>
              <a:latin typeface="Baskerville Old Face"/>
              <a:cs typeface="Baskerville Old Face"/>
            </a:endParaRPr>
          </a:p>
        </p:txBody>
      </p:sp>
      <p:pic>
        <p:nvPicPr>
          <p:cNvPr id="4" name="Picture 3" descr="kindleFINAL_BOOK_COVER(digital)8.06.2016hires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454592" y="2344679"/>
            <a:ext cx="5245833" cy="339175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408818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128931</TotalTime>
  <Words>795</Words>
  <Application>Microsoft Macintosh PowerPoint</Application>
  <PresentationFormat>A4 Paper (210x297 mm)</PresentationFormat>
  <Paragraphs>213</Paragraphs>
  <Slides>20</Slides>
  <Notes>12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20</vt:i4>
      </vt:variant>
    </vt:vector>
  </HeadingPairs>
  <TitlesOfParts>
    <vt:vector size="21" baseType="lpstr">
      <vt:lpstr>Office Theme</vt:lpstr>
      <vt:lpstr>Who Am I?</vt:lpstr>
      <vt:lpstr>How Breast Cancer was for me?</vt:lpstr>
      <vt:lpstr>What Will I Talk About?</vt:lpstr>
      <vt:lpstr>Dealing With Cancer</vt:lpstr>
      <vt:lpstr>Facing Our Mortality</vt:lpstr>
      <vt:lpstr>Getting The Best Care</vt:lpstr>
      <vt:lpstr>Treatment Decisions</vt:lpstr>
      <vt:lpstr>Knowledge is Power</vt:lpstr>
      <vt:lpstr>Useful Information Sources</vt:lpstr>
      <vt:lpstr>Internet/Newspapers Claims</vt:lpstr>
      <vt:lpstr>A Little Statistics</vt:lpstr>
      <vt:lpstr>Relative Risk Reduction</vt:lpstr>
      <vt:lpstr>Because You’re Worth It</vt:lpstr>
      <vt:lpstr>Getting through hospital stays</vt:lpstr>
      <vt:lpstr>What could possibly go wrong?</vt:lpstr>
      <vt:lpstr>What could possibly go wrong?</vt:lpstr>
      <vt:lpstr>What could possibly go wrong?</vt:lpstr>
      <vt:lpstr>‘Considerations for taking part in a clinical trial (1)</vt:lpstr>
      <vt:lpstr>‘Considerations for taking part in a clinical trial (2)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 Heath</dc:creator>
  <cp:lastModifiedBy>P Heath</cp:lastModifiedBy>
  <cp:revision>240</cp:revision>
  <cp:lastPrinted>2016-09-16T06:08:33Z</cp:lastPrinted>
  <dcterms:created xsi:type="dcterms:W3CDTF">2015-12-28T16:00:30Z</dcterms:created>
  <dcterms:modified xsi:type="dcterms:W3CDTF">2016-09-18T11:48:40Z</dcterms:modified>
</cp:coreProperties>
</file>